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75" r:id="rId3"/>
    <p:sldId id="296" r:id="rId4"/>
    <p:sldId id="31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78" autoAdjust="0"/>
    <p:restoredTop sz="90143" autoAdjust="0"/>
  </p:normalViewPr>
  <p:slideViewPr>
    <p:cSldViewPr>
      <p:cViewPr varScale="1">
        <p:scale>
          <a:sx n="65" d="100"/>
          <a:sy n="65" d="100"/>
        </p:scale>
        <p:origin x="-19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E3826B-59B3-41F5-B533-4F27F172B0CB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CDFCB6-EA0A-4372-8F50-47C48EBD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8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A93D4A-9404-48D0-AEA3-36CDBBC0C04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91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733C-8ABC-46D7-86C2-C55849F887BA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F2A3-E344-4A7C-B8B8-021ED6EDD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E94FF-9A42-4DE0-98B2-0286AF3CE714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2088-6517-4343-99D7-C19F9EF61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4A26-B97E-4F4E-87BA-77024A0DCFE7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961A4-5606-4431-8908-438561CBE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3B68-2DDC-45B7-8048-C1FED3E9776C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67A7-67F7-4FA3-A7EE-CFBF32E4E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4940-F986-4F90-A10D-72B19A0A38A7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5AFF-6A23-4AD2-81A5-7833D844F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B7C6-FD34-45FC-930C-76ECD9698170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20FC-01BE-4A1C-8EA3-CA117EB43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8AC4-4552-4640-9DE6-7215D3FE1249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2A84-4387-4803-9653-DE05DA051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4073B-074B-4710-BCF0-F9C4FB3E4688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D127A-FFE9-43FF-A4B7-879F03A99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7325-84A8-403A-AB2A-1D55FAC65C80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B814-6DD8-42BB-AEB4-E98240318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B4F7-C304-4A3E-B688-4452511CCE39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EC6C2-CE9A-4395-BBC9-2076F1F64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B3FA8-8BA4-4B60-813F-1255A3C649F0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0282-AE45-40AA-B0B8-76AC129FD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B77514-AA36-4D6E-B1CD-F7BFC303AA2F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6228A2-0E64-4F37-9EAB-E39ECB8C1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208912" cy="1198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История развития межобластного </a:t>
            </a:r>
            <a:r>
              <a:rPr lang="ru-RU" sz="4000" dirty="0" err="1" smtClean="0"/>
              <a:t>офтальмоонкоцентра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01317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А.Е. </a:t>
            </a:r>
            <a:r>
              <a:rPr lang="ru-RU" u="sng" dirty="0" err="1"/>
              <a:t>Апрелев</a:t>
            </a:r>
            <a:r>
              <a:rPr lang="ru-RU" dirty="0"/>
              <a:t>, А.И. </a:t>
            </a:r>
            <a:r>
              <a:rPr lang="ru-RU" dirty="0" err="1"/>
              <a:t>Кирилличев</a:t>
            </a:r>
            <a:r>
              <a:rPr lang="ru-RU" dirty="0"/>
              <a:t>, И.В. Астафьев, М.А. Никоненко</a:t>
            </a:r>
            <a:r>
              <a:rPr lang="ru-RU" dirty="0" smtClean="0"/>
              <a:t>, С.В</a:t>
            </a:r>
            <a:r>
              <a:rPr lang="ru-RU" dirty="0"/>
              <a:t>. Дегтярева, З.Ф. </a:t>
            </a:r>
            <a:r>
              <a:rPr lang="ru-RU" dirty="0" err="1"/>
              <a:t>Абдулгазизова</a:t>
            </a:r>
            <a:r>
              <a:rPr lang="ru-RU" dirty="0"/>
              <a:t>, Л.Л. </a:t>
            </a:r>
            <a:r>
              <a:rPr lang="ru-RU" dirty="0" smtClean="0"/>
              <a:t>Векслер, А.А. Кравченко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60648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ФГБОУ ВО </a:t>
            </a:r>
            <a:r>
              <a:rPr lang="ru-RU" dirty="0" err="1"/>
              <a:t>ОрГМУ</a:t>
            </a:r>
            <a:r>
              <a:rPr lang="ru-RU" dirty="0"/>
              <a:t> Минздрава </a:t>
            </a:r>
            <a:r>
              <a:rPr lang="ru-RU" dirty="0" smtClean="0"/>
              <a:t>России</a:t>
            </a:r>
            <a:endParaRPr lang="ru-RU" dirty="0"/>
          </a:p>
          <a:p>
            <a:pPr algn="ctr"/>
            <a:r>
              <a:rPr lang="ru-RU" dirty="0" smtClean="0"/>
              <a:t>ГБУЗ ООКБ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863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sz="3600" dirty="0" smtClean="0"/>
          </a:p>
          <a:p>
            <a:pPr marL="0" indent="0">
              <a:buFont typeface="Arial" charset="0"/>
              <a:buNone/>
            </a:pPr>
            <a:r>
              <a:rPr lang="ru-RU" sz="3600" dirty="0" smtClean="0"/>
              <a:t>В </a:t>
            </a:r>
            <a:r>
              <a:rPr lang="ru-RU" sz="3600" b="1" u="sng" dirty="0" smtClean="0"/>
              <a:t>1976 </a:t>
            </a:r>
            <a:r>
              <a:rPr lang="ru-RU" sz="3600" dirty="0" smtClean="0"/>
              <a:t>году на базе  Областной клинической больницы был открыт Оренбургский 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dirty="0" smtClean="0"/>
              <a:t>межобластной офтальмоонкологический центр </a:t>
            </a:r>
          </a:p>
          <a:p>
            <a:pPr marL="0" indent="0" algn="ctr">
              <a:buNone/>
            </a:pPr>
            <a:r>
              <a:rPr lang="ru-RU" sz="2400" b="1" dirty="0"/>
              <a:t>Зона обслуживания:</a:t>
            </a:r>
          </a:p>
          <a:p>
            <a:pPr marL="0" indent="0" algn="ctr">
              <a:buNone/>
            </a:pPr>
            <a:r>
              <a:rPr lang="ru-RU" sz="2400" b="1" dirty="0"/>
              <a:t>Поволжье, Урал,  Западная и Восточная Сибирь и Дальний	 Восток</a:t>
            </a:r>
          </a:p>
          <a:p>
            <a:pPr marL="0" indent="0" algn="ctr">
              <a:buFont typeface="Arial" charset="0"/>
              <a:buNone/>
            </a:pPr>
            <a:r>
              <a:rPr lang="ru-RU" sz="3600" dirty="0" smtClean="0"/>
              <a:t> (приказ МЗ РСФСР  № 278 от 14. 04. 1976 г.)</a:t>
            </a:r>
          </a:p>
        </p:txBody>
      </p:sp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0" y="5157192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Calibri" pitchFamily="34" charset="0"/>
              </a:rPr>
              <a:t>С 1979г пролечено </a:t>
            </a:r>
            <a:r>
              <a:rPr lang="ru-RU" sz="3600" b="1" u="sng" dirty="0">
                <a:solidFill>
                  <a:srgbClr val="FF0000"/>
                </a:solidFill>
                <a:latin typeface="Calibri" pitchFamily="34" charset="0"/>
              </a:rPr>
              <a:t>более 30 тысяч</a:t>
            </a:r>
            <a:r>
              <a:rPr lang="ru-RU" sz="3600" b="1" u="sng" dirty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>пациентов, прооперировано </a:t>
            </a:r>
            <a:r>
              <a:rPr lang="ru-RU" sz="3600" b="1" u="sng" dirty="0">
                <a:solidFill>
                  <a:srgbClr val="FF0000"/>
                </a:solidFill>
                <a:latin typeface="Calibri" pitchFamily="34" charset="0"/>
              </a:rPr>
              <a:t>более 20 тысяч</a:t>
            </a:r>
            <a:endParaRPr lang="ru-RU" sz="36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Линник Л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1187450" y="4763"/>
            <a:ext cx="32035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863" y="0"/>
            <a:ext cx="329565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Прямоугольник 1"/>
          <p:cNvSpPr>
            <a:spLocks noChangeArrowheads="1"/>
          </p:cNvSpPr>
          <p:nvPr/>
        </p:nvSpPr>
        <p:spPr bwMode="auto">
          <a:xfrm>
            <a:off x="5376863" y="4516536"/>
            <a:ext cx="36811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dirty="0">
                <a:latin typeface="Baskerville Old Face" panose="02020602080505020303" pitchFamily="18" charset="0"/>
              </a:rPr>
              <a:t>ГЛАВНЫЙ ВРАЧ ГУЗ ООКБ,</a:t>
            </a:r>
          </a:p>
          <a:p>
            <a:r>
              <a:rPr lang="ru-RU" altLang="ru-RU" dirty="0">
                <a:latin typeface="Baskerville Old Face" panose="02020602080505020303" pitchFamily="18" charset="0"/>
              </a:rPr>
              <a:t>  НАРОДНЫЙ ВРАЧ СССР</a:t>
            </a:r>
          </a:p>
          <a:p>
            <a:r>
              <a:rPr lang="ru-RU" altLang="ru-RU" b="1" dirty="0">
                <a:latin typeface="Baskerville Old Face" panose="02020602080505020303" pitchFamily="18" charset="0"/>
              </a:rPr>
              <a:t>ВАСИЛИЙ  ИВАНОВИЧ ВОЙНОВ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38188" y="450912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FCC00"/>
                </a:solidFill>
                <a:latin typeface="Baskerville Old Face" panose="02020602080505020303" pitchFamily="18" charset="0"/>
              </a:rPr>
              <a:t> </a:t>
            </a:r>
            <a:r>
              <a:rPr lang="ru-RU" altLang="ru-RU" dirty="0">
                <a:latin typeface="Baskerville Old Face" panose="02020602080505020303" pitchFamily="18" charset="0"/>
              </a:rPr>
              <a:t>ЗАВ . КАФ. ГЛАЗНЫХ БОЛЕЗНЕЙ </a:t>
            </a:r>
          </a:p>
          <a:p>
            <a:r>
              <a:rPr lang="ru-RU" altLang="ru-RU" dirty="0">
                <a:latin typeface="Baskerville Old Face" panose="02020602080505020303" pitchFamily="18" charset="0"/>
              </a:rPr>
              <a:t>         </a:t>
            </a:r>
            <a:r>
              <a:rPr lang="ru-RU" altLang="ru-RU" dirty="0" err="1">
                <a:latin typeface="Baskerville Old Face" panose="02020602080505020303" pitchFamily="18" charset="0"/>
              </a:rPr>
              <a:t>ОрГМИ</a:t>
            </a:r>
            <a:r>
              <a:rPr lang="ru-RU" altLang="ru-RU" dirty="0">
                <a:latin typeface="Baskerville Old Face" panose="02020602080505020303" pitchFamily="18" charset="0"/>
              </a:rPr>
              <a:t>  Д.М.Н.   ПРОФЕССОР</a:t>
            </a:r>
          </a:p>
          <a:p>
            <a:r>
              <a:rPr lang="ru-RU" altLang="ru-RU" dirty="0">
                <a:latin typeface="Baskerville Old Face" panose="02020602080505020303" pitchFamily="18" charset="0"/>
              </a:rPr>
              <a:t>    </a:t>
            </a:r>
            <a:r>
              <a:rPr lang="ru-RU" altLang="ru-RU" b="1" dirty="0">
                <a:latin typeface="Baskerville Old Face" panose="02020602080505020303" pitchFamily="18" charset="0"/>
              </a:rPr>
              <a:t>ЛЕОНИД  ФЕОДОСЬЕВИЧ ЛИННИК</a:t>
            </a:r>
            <a:r>
              <a:rPr lang="ru-RU" altLang="ru-RU" sz="2000" b="1" dirty="0">
                <a:latin typeface="Baskerville Old Face" panose="02020602080505020303" pitchFamily="18" charset="0"/>
              </a:rPr>
              <a:t> </a:t>
            </a:r>
          </a:p>
          <a:p>
            <a:r>
              <a:rPr lang="ru-RU" altLang="ru-RU" sz="2000" b="1" dirty="0">
                <a:latin typeface="Baskerville Old Face" panose="02020602080505020303" pitchFamily="18" charset="0"/>
              </a:rPr>
              <a:t>                 </a:t>
            </a:r>
            <a:r>
              <a:rPr lang="ru-RU" altLang="ru-RU" b="1" dirty="0">
                <a:latin typeface="Baskerville Old Face" panose="02020602080505020303" pitchFamily="18" charset="0"/>
              </a:rPr>
              <a:t>( 1967 -  1979 г.)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836712"/>
            <a:ext cx="2424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/>
              <a:t>Заключение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74838"/>
            <a:ext cx="89289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600" dirty="0" smtClean="0"/>
              <a:t>Основываясь </a:t>
            </a:r>
            <a:r>
              <a:rPr lang="ru-RU" sz="2600" dirty="0"/>
              <a:t>на подходах в диагностике и лечении пациентов, </a:t>
            </a:r>
            <a:r>
              <a:rPr lang="ru-RU" sz="2600" dirty="0" smtClean="0"/>
              <a:t>кадровом потенциале, а </a:t>
            </a:r>
            <a:r>
              <a:rPr lang="ru-RU" sz="2600" dirty="0"/>
              <a:t>также </a:t>
            </a:r>
            <a:r>
              <a:rPr lang="ru-RU" sz="2600" dirty="0" smtClean="0"/>
              <a:t>обучении врачей, на </a:t>
            </a:r>
            <a:r>
              <a:rPr lang="ru-RU" sz="2600" dirty="0"/>
              <a:t>базе межобластного </a:t>
            </a:r>
            <a:r>
              <a:rPr lang="ru-RU" sz="2600" dirty="0" err="1"/>
              <a:t>офтальмоонкоцентра</a:t>
            </a:r>
            <a:r>
              <a:rPr lang="ru-RU" sz="2600" dirty="0"/>
              <a:t>, заложенных Л.Ф. </a:t>
            </a:r>
            <a:r>
              <a:rPr lang="ru-RU" sz="2600" dirty="0" err="1"/>
              <a:t>Линником</a:t>
            </a:r>
            <a:r>
              <a:rPr lang="ru-RU" sz="2600" dirty="0"/>
              <a:t> </a:t>
            </a:r>
            <a:r>
              <a:rPr lang="ru-RU" sz="2600" dirty="0" smtClean="0"/>
              <a:t>и продолженных А.И</a:t>
            </a:r>
            <a:r>
              <a:rPr lang="ru-RU" sz="2600" dirty="0"/>
              <a:t>. </a:t>
            </a:r>
            <a:r>
              <a:rPr lang="ru-RU" sz="2600" dirty="0" err="1"/>
              <a:t>Кирилличевым</a:t>
            </a:r>
            <a:r>
              <a:rPr lang="ru-RU" sz="2600" dirty="0"/>
              <a:t>  мы сумели </a:t>
            </a:r>
            <a:r>
              <a:rPr lang="ru-RU" sz="2600" dirty="0" smtClean="0"/>
              <a:t>сохранить качество и увеличить количество оказания </a:t>
            </a:r>
            <a:r>
              <a:rPr lang="ru-RU" sz="2600" dirty="0"/>
              <a:t>медицинских услуг офтальмоонкологическим больным.</a:t>
            </a:r>
          </a:p>
        </p:txBody>
      </p:sp>
    </p:spTree>
    <p:extLst>
      <p:ext uri="{BB962C8B-B14F-4D97-AF65-F5344CB8AC3E}">
        <p14:creationId xmlns:p14="http://schemas.microsoft.com/office/powerpoint/2010/main" xmlns="" val="21095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118</Words>
  <Application>Microsoft Office PowerPoint</Application>
  <PresentationFormat>Экран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История развития межобластного офтальмоонкоцентра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Борис Арцахский</cp:lastModifiedBy>
  <cp:revision>148</cp:revision>
  <dcterms:created xsi:type="dcterms:W3CDTF">2012-11-02T05:07:46Z</dcterms:created>
  <dcterms:modified xsi:type="dcterms:W3CDTF">2016-09-11T17:20:57Z</dcterms:modified>
</cp:coreProperties>
</file>